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34" r:id="rId3"/>
    <p:sldId id="431" r:id="rId4"/>
    <p:sldId id="433" r:id="rId5"/>
    <p:sldId id="409" r:id="rId6"/>
    <p:sldId id="410" r:id="rId7"/>
    <p:sldId id="411" r:id="rId8"/>
    <p:sldId id="412" r:id="rId9"/>
    <p:sldId id="413" r:id="rId10"/>
    <p:sldId id="414" r:id="rId11"/>
    <p:sldId id="432" r:id="rId12"/>
    <p:sldId id="4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2AB6-8D70-4858-A883-06F29B1B89D5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9FB8-44E1-414B-B3BA-AC5F07CA36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9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6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14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2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0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0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7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8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3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4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0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52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83ED-DA89-44FE-827B-0B405A62824C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1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tforum.coe.uga.edu/paper92/paper9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x28newblog.blog.uni-heidelberg.de/2008/09/06/cck08-first-impression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ooc.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ai-class.com/" TargetMode="External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ds106.us/history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s://www.courser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8586" y="445957"/>
            <a:ext cx="5206652" cy="2885965"/>
          </a:xfrm>
        </p:spPr>
        <p:txBody>
          <a:bodyPr>
            <a:noAutofit/>
          </a:bodyPr>
          <a:lstStyle/>
          <a:p>
            <a:pPr algn="r"/>
            <a:r>
              <a:rPr lang="en-CA" sz="7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adley Hand ITC" panose="03070402050302030203" pitchFamily="66" charset="0"/>
              </a:rPr>
              <a:t>MOOC Quality Malaysia</a:t>
            </a:r>
            <a:endParaRPr lang="en-CA" sz="8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6345" y="4671840"/>
            <a:ext cx="3878893" cy="1655762"/>
          </a:xfrm>
        </p:spPr>
        <p:txBody>
          <a:bodyPr>
            <a:normAutofit/>
          </a:bodyPr>
          <a:lstStyle/>
          <a:p>
            <a:pPr algn="r"/>
            <a:r>
              <a:rPr lang="en-CA" sz="3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adley Hand ITC" panose="03070402050302030203" pitchFamily="66" charset="0"/>
              </a:rPr>
              <a:t>Stephen Downes</a:t>
            </a:r>
          </a:p>
          <a:p>
            <a:pPr algn="r"/>
            <a:r>
              <a:rPr lang="en-CA" sz="3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adley Hand ITC" panose="03070402050302030203" pitchFamily="66" charset="0"/>
              </a:rPr>
              <a:t>May 2, </a:t>
            </a:r>
            <a:r>
              <a:rPr lang="en-CA" sz="3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adley Hand ITC" panose="03070402050302030203" pitchFamily="66" charset="0"/>
              </a:rPr>
              <a:t>2016</a:t>
            </a:r>
            <a:endParaRPr lang="en-CA" sz="3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" y="164560"/>
            <a:ext cx="7512439" cy="50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vs. Personalized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Compare between:</a:t>
            </a:r>
          </a:p>
          <a:p>
            <a:pPr lvl="1"/>
            <a:r>
              <a:rPr lang="en-CA" sz="3600" dirty="0" smtClean="0">
                <a:latin typeface="+mj-lt"/>
              </a:rPr>
              <a:t>Personalized health care (something the National Health Service or Health Management Organization provides)</a:t>
            </a:r>
          </a:p>
          <a:p>
            <a:pPr lvl="1"/>
            <a:r>
              <a:rPr lang="en-CA" sz="3600" dirty="0" smtClean="0">
                <a:latin typeface="+mj-lt"/>
              </a:rPr>
              <a:t>Personal health care (something you do for yourself)</a:t>
            </a:r>
          </a:p>
          <a:p>
            <a:r>
              <a:rPr lang="en-CA" sz="3600" dirty="0" smtClean="0">
                <a:latin typeface="+mj-lt"/>
              </a:rPr>
              <a:t>Personal goals versus institutional goals</a:t>
            </a:r>
          </a:p>
          <a:p>
            <a:r>
              <a:rPr lang="en-CA" sz="3600" dirty="0" smtClean="0">
                <a:latin typeface="+mj-lt"/>
              </a:rPr>
              <a:t>Practice versus content</a:t>
            </a:r>
          </a:p>
        </p:txBody>
      </p:sp>
    </p:spTree>
    <p:extLst>
      <p:ext uri="{BB962C8B-B14F-4D97-AF65-F5344CB8AC3E}">
        <p14:creationId xmlns:p14="http://schemas.microsoft.com/office/powerpoint/2010/main" val="188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Semantic</a:t>
            </a:r>
            <a:r>
              <a:rPr lang="fr-CA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Autonomy</a:t>
            </a:r>
            <a:r>
              <a:rPr lang="fr-FR" dirty="0" smtClean="0"/>
              <a:t>, </a:t>
            </a:r>
            <a:r>
              <a:rPr lang="fr-FR" dirty="0" err="1" smtClean="0"/>
              <a:t>diversity</a:t>
            </a:r>
            <a:r>
              <a:rPr lang="fr-FR" dirty="0" smtClean="0"/>
              <a:t>, </a:t>
            </a:r>
            <a:r>
              <a:rPr lang="fr-FR" dirty="0" err="1" smtClean="0"/>
              <a:t>openness</a:t>
            </a:r>
            <a:r>
              <a:rPr lang="fr-FR" dirty="0" smtClean="0"/>
              <a:t>, </a:t>
            </a:r>
            <a:r>
              <a:rPr lang="fr-FR" dirty="0" err="1" smtClean="0"/>
              <a:t>interactivity</a:t>
            </a:r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conditions are the conditions for a constructive dialogue…</a:t>
            </a:r>
          </a:p>
          <a:p>
            <a:r>
              <a:rPr lang="fr-FR" dirty="0" smtClean="0"/>
              <a:t>And are </a:t>
            </a:r>
            <a:r>
              <a:rPr lang="fr-FR" dirty="0" err="1" smtClean="0"/>
              <a:t>thus</a:t>
            </a:r>
            <a:r>
              <a:rPr lang="fr-FR" dirty="0" smtClean="0"/>
              <a:t> the design </a:t>
            </a:r>
            <a:r>
              <a:rPr lang="fr-FR" dirty="0" err="1" smtClean="0"/>
              <a:t>principles</a:t>
            </a:r>
            <a:r>
              <a:rPr lang="fr-FR" dirty="0" smtClean="0"/>
              <a:t> for a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7808" y="62373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>
                <a:hlinkClick r:id="rId2"/>
              </a:rPr>
              <a:t>itforum.coe.uga.edu/paper92/paper92.html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V="1">
            <a:off x="4169153" y="3787622"/>
            <a:ext cx="3277631" cy="1614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V="1">
            <a:off x="6456040" y="4437113"/>
            <a:ext cx="2844004" cy="155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V="1">
            <a:off x="2567609" y="4742085"/>
            <a:ext cx="2232248" cy="14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32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991100"/>
            <a:ext cx="7886700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 smtClean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2054268"/>
            <a:ext cx="4101865" cy="2630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61" y="2668310"/>
            <a:ext cx="4886339" cy="2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Connectivist </a:t>
            </a:r>
            <a:r>
              <a:rPr lang="fr-CA" dirty="0" err="1" smtClean="0"/>
              <a:t>MOOCs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297336"/>
            <a:ext cx="6387927" cy="4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7768" y="6309321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61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What are MOOCs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Massive</a:t>
            </a:r>
            <a:r>
              <a:rPr lang="en-CA" sz="4000" dirty="0"/>
              <a:t> – by design</a:t>
            </a:r>
          </a:p>
          <a:p>
            <a:r>
              <a:rPr lang="en-CA" sz="4000" dirty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CA" sz="4000" dirty="0"/>
              <a:t> – gratis and </a:t>
            </a:r>
            <a:r>
              <a:rPr lang="en-CA" sz="4000" dirty="0" err="1"/>
              <a:t>libre</a:t>
            </a:r>
            <a:endParaRPr lang="en-CA" sz="4000" dirty="0"/>
          </a:p>
          <a:p>
            <a:r>
              <a:rPr lang="en-CA" sz="4000" dirty="0">
                <a:solidFill>
                  <a:schemeClr val="accent3">
                    <a:lumMod val="50000"/>
                  </a:schemeClr>
                </a:solidFill>
              </a:rPr>
              <a:t>Online </a:t>
            </a:r>
            <a:r>
              <a:rPr lang="en-CA" sz="4000" dirty="0"/>
              <a:t>– vs. blended and wrapped</a:t>
            </a:r>
          </a:p>
          <a:p>
            <a:r>
              <a:rPr lang="en-CA" sz="4000" dirty="0">
                <a:solidFill>
                  <a:srgbClr val="00B0F0"/>
                </a:solidFill>
              </a:rPr>
              <a:t>Courses </a:t>
            </a:r>
            <a:r>
              <a:rPr lang="en-CA" sz="4000" dirty="0"/>
              <a:t>– vs. communities, websites, video collections, </a:t>
            </a:r>
            <a:r>
              <a:rPr lang="en-CA" sz="4000" dirty="0" err="1"/>
              <a:t>etc</a:t>
            </a:r>
            <a:endParaRPr lang="en-C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http://mooc.ca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3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MOOC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xMOOC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592" y="191487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networks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56" y="191174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5920" y="19117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tasks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78683" y="6237313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00" y="2564905"/>
            <a:ext cx="2041401" cy="31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s106.us/wiki/images/7/7b/2012-fall-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708920"/>
            <a:ext cx="18796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83832" y="4128256"/>
            <a:ext cx="1743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http://ds106.us/history</a:t>
            </a:r>
            <a:r>
              <a:rPr lang="en-US" sz="1200" dirty="0">
                <a:hlinkClick r:id="rId5"/>
              </a:rPr>
              <a:t>/</a:t>
            </a:r>
            <a:r>
              <a:rPr lang="en-US" sz="1200" dirty="0"/>
              <a:t> </a:t>
            </a:r>
            <a:endParaRPr lang="en-US" sz="1200" dirty="0"/>
          </a:p>
        </p:txBody>
      </p:sp>
      <p:pic>
        <p:nvPicPr>
          <p:cNvPr id="2054" name="Picture 6" descr="http://www.blogcdn.com/www.engadget.com/media/2011/08/stanford-ai-cou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557761"/>
            <a:ext cx="2209428" cy="1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45123" y="3628878"/>
            <a:ext cx="18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https://www.ai-class.com</a:t>
            </a:r>
            <a:r>
              <a:rPr lang="en-US" sz="1200" dirty="0">
                <a:hlinkClick r:id="rId7"/>
              </a:rPr>
              <a:t>/</a:t>
            </a:r>
            <a:r>
              <a:rPr lang="en-US" sz="1200" dirty="0"/>
              <a:t> </a:t>
            </a:r>
            <a:endParaRPr lang="en-US" sz="1200" dirty="0"/>
          </a:p>
        </p:txBody>
      </p:sp>
      <p:pic>
        <p:nvPicPr>
          <p:cNvPr id="2056" name="Picture 8" descr="http://www.slate.com/content/dam/slate/blogs/future_tense/2012/09/19/online_education_coursera_adds_17_universities_aims_to_take_over_world/1348064508404.png.CROP.rectangle3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06" y="3905877"/>
            <a:ext cx="222515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74732" y="5261340"/>
            <a:ext cx="190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https://www.coursera.org</a:t>
            </a:r>
            <a:r>
              <a:rPr lang="en-US" sz="1200" dirty="0">
                <a:hlinkClick r:id="rId9"/>
              </a:rPr>
              <a:t>/</a:t>
            </a:r>
            <a:r>
              <a:rPr lang="en-US" sz="1200" dirty="0"/>
              <a:t> </a:t>
            </a:r>
            <a:endParaRPr lang="en-US" sz="1200" dirty="0"/>
          </a:p>
        </p:txBody>
      </p:sp>
      <p:pic>
        <p:nvPicPr>
          <p:cNvPr id="2058" name="Picture 10" descr="https://encrypted-tbn0.gstatic.com/images?q=tbn:ANd9GcRPXjeGEQVsA0gcKv6kNLqCzSasMbAXZPBTurqo_x0_hrhdcOC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13" y="5538339"/>
            <a:ext cx="1608380" cy="12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</a:t>
            </a:r>
            <a:r>
              <a:rPr lang="en-CA" dirty="0" smtClean="0"/>
              <a:t>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Library                                              Environment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                                  Personal</a:t>
            </a:r>
            <a:br>
              <a:rPr lang="en-CA" dirty="0" smtClean="0"/>
            </a:br>
            <a:r>
              <a:rPr lang="en-CA" sz="2800" dirty="0" smtClean="0"/>
              <a:t>           We do for you                                               </a:t>
            </a:r>
            <a:r>
              <a:rPr lang="en-CA" sz="2800" dirty="0" err="1" smtClean="0"/>
              <a:t>You</a:t>
            </a:r>
            <a:r>
              <a:rPr lang="en-CA" sz="2800" dirty="0" smtClean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261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Office Theme</vt:lpstr>
      <vt:lpstr>MOOC Quality Malaysia</vt:lpstr>
      <vt:lpstr>Connectivist MOOCs</vt:lpstr>
      <vt:lpstr>What are MOOCs</vt:lpstr>
      <vt:lpstr>cMOOC vs xMOOC</vt:lpstr>
      <vt:lpstr>Two Approaches…</vt:lpstr>
      <vt:lpstr>Two Approaches…</vt:lpstr>
      <vt:lpstr>Two Approaches…</vt:lpstr>
      <vt:lpstr>Library                                              Environment</vt:lpstr>
      <vt:lpstr>Personalized                                   Personal            We do for you                                               You do for yourself</vt:lpstr>
      <vt:lpstr>Personal vs. Personalized</vt:lpstr>
      <vt:lpstr>The Semantic Condition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Learning in the Workplace</dc:title>
  <dc:creator>Stephen Downes</dc:creator>
  <cp:lastModifiedBy>Stephen Downes</cp:lastModifiedBy>
  <cp:revision>62</cp:revision>
  <dcterms:created xsi:type="dcterms:W3CDTF">2015-09-06T17:27:05Z</dcterms:created>
  <dcterms:modified xsi:type="dcterms:W3CDTF">2016-05-02T04:07:45Z</dcterms:modified>
</cp:coreProperties>
</file>